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9144000"/>
  <p:notesSz cx="6858000" cy="9144000"/>
  <p:embeddedFontLst>
    <p:embeddedFont>
      <p:font typeface="Helvetica Neue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DEE751-60D3-4DF8-B8B0-618255302D01}">
  <a:tblStyle styleId="{51DEE751-60D3-4DF8-B8B0-618255302D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c856b9383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1c856b938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1c856b9383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c856b9383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1c856b938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1c856b9383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01eeff07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01eeff0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1d01eeff07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c7e29dd63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1c7e29dd6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1c7e29dd63_1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c7e29dd63_1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1c7e29dd6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1c7e29dd63_1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c7e29dd63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1c7e29dd6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1c7e29dd63_1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c7e29dd63_1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1c7e29dd6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1c7e29dd63_1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d01eeff07_3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d01eeff0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1d01eeff07_3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c856b9383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1c856b938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1c856b9383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c856b9383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1c856b938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1c856b9383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cee685469_1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1cee68546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1cee685469_1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cee685469_1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1cee68546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1cee685469_1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cee685469_1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1cee68546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1cee685469_1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cee685469_1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1cee68546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1cee685469_1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cee685469_1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31cee68546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1cee685469_1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cee685469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31cee685469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1cee685469_1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cee685469_1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1cee685469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1cee685469_1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cee685469_1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1cee685469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1cee685469_1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cee685469_1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1cee685469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1cee685469_1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cee685469_1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1cee685469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1cee685469_1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01eeff07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01eeff0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1d01eeff07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cee685469_1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1cee685469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1cee685469_1_1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cee685469_1_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1cee685469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1cee685469_1_1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d0b812a84_5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31d0b812a84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1d0b812a84_5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d01eeff07_3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d01eeff0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1d01eeff07_3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c856b9383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31c856b938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1c856b9383_0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d0b812a84_4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31d0b812a84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1d0b812a84_4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d01eeff07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31d01eeff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1d01eeff07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d01eeff07_1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31d01eeff0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1d01eeff07_1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d01eeff07_1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31d01eeff0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1d01eeff07_1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d01eeff07_1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31d01eeff07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1d01eeff07_1_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c856b9383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1c856b938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1c856b9383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d01eeff07_1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1d01eeff07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1d01eeff07_1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d01eeff07_1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31d01eeff07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1d01eeff07_1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d01eeff07_1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31d01eeff07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1d01eeff07_1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d01eeff07_1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1d01eeff07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31d01eeff07_1_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d01eeff07_1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31d01eeff07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1d01eeff07_1_1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d01eeff07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31d01eeff0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1d01eeff07_1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1c856b9383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31c856b938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1c856b9383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c856b9383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1c856b938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1c856b9383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c856b9383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1c856b938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1c856b9383_0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c856b9383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1c856b938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1c856b9383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c856b9383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1c856b938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1c856b9383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ca5fc21d2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1ca5fc21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1ca5fc21d2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427894" y="530103"/>
            <a:ext cx="5267656" cy="1731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1"/>
              <a:buFont typeface="Helvetica Neue"/>
              <a:buNone/>
              <a:defRPr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427896" y="2479367"/>
            <a:ext cx="5267655" cy="978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251"/>
              <a:buNone/>
              <a:defRPr b="1" i="0" sz="225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1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427896" y="612465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0" type="dt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457203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500"/>
              <a:buFont typeface="Helvetica Neue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575050" y="273056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63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Char char="•"/>
              <a:defRPr sz="2401"/>
            </a:lvl1pPr>
            <a:lvl2pPr indent="-362013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1"/>
              <a:buChar char="–"/>
              <a:defRPr sz="2101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>
            <a:off x="457203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68" name="Google Shape;68;p12"/>
          <p:cNvSpPr txBox="1"/>
          <p:nvPr>
            <p:ph idx="10" type="dt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1" type="ftr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 rot="5400000">
            <a:off x="2425331" y="-872990"/>
            <a:ext cx="4262712" cy="8686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0" type="dt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1" type="ftr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 rot="5400000">
            <a:off x="4732338" y="2171707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 rot="5400000">
            <a:off x="541338" y="190506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0" type="dt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1" type="ftr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0" type="dt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500"/>
              <a:buFont typeface="Helvetica Neue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22313" y="4406906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3001"/>
              <a:buFont typeface="Helvetica Neue"/>
              <a:buNone/>
              <a:defRPr b="1" sz="300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2013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1"/>
              <a:buChar char="•"/>
              <a:defRPr sz="2101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2013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1"/>
              <a:buChar char="•"/>
              <a:defRPr sz="2101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4" name="Google Shape;54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6" name="Google Shape;56;p10"/>
          <p:cNvSpPr txBox="1"/>
          <p:nvPr>
            <p:ph idx="10" type="dt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  <a:ln cap="flat" cmpd="sng" w="9525">
            <a:solidFill>
              <a:srgbClr val="00387C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  <a:defRPr b="1" i="0" sz="2701" u="none" cap="none" strike="noStrike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63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b="0" i="0" sz="240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2013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Char char="–"/>
              <a:defRPr b="0" i="0" sz="210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427896" y="6070861"/>
            <a:ext cx="3930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7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7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7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7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7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7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7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7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7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831905" y="6371261"/>
            <a:ext cx="3067995" cy="2238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42.jp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49.png"/><Relationship Id="rId7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55.png"/><Relationship Id="rId6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6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jpg"/><Relationship Id="rId4" Type="http://schemas.openxmlformats.org/officeDocument/2006/relationships/image" Target="../media/image66.png"/><Relationship Id="rId5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jpg"/><Relationship Id="rId4" Type="http://schemas.openxmlformats.org/officeDocument/2006/relationships/image" Target="../media/image65.png"/><Relationship Id="rId5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jp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jpg"/><Relationship Id="rId4" Type="http://schemas.openxmlformats.org/officeDocument/2006/relationships/image" Target="../media/image77.png"/><Relationship Id="rId5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jpg"/><Relationship Id="rId4" Type="http://schemas.openxmlformats.org/officeDocument/2006/relationships/image" Target="../media/image78.png"/><Relationship Id="rId5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jpg"/><Relationship Id="rId4" Type="http://schemas.openxmlformats.org/officeDocument/2006/relationships/image" Target="../media/image80.png"/><Relationship Id="rId5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jp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60.jpg"/><Relationship Id="rId8" Type="http://schemas.openxmlformats.org/officeDocument/2006/relationships/image" Target="../media/image82.jpg"/></Relationships>
</file>

<file path=ppt/slides/_rels/slide46.xml.rels><?xml version="1.0" encoding="UTF-8" standalone="yes"?><Relationships xmlns="http://schemas.openxmlformats.org/package/2006/relationships"><Relationship Id="rId10" Type="http://schemas.openxmlformats.org/officeDocument/2006/relationships/hyperlink" Target="https://doi.org/10.48550/arXiv.2208.1224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oi.org/10.48550/arXiv.1812.04948" TargetMode="External"/><Relationship Id="rId4" Type="http://schemas.openxmlformats.org/officeDocument/2006/relationships/hyperlink" Target="https://doi.org/10.48550/arXiv.2006.11239" TargetMode="External"/><Relationship Id="rId9" Type="http://schemas.openxmlformats.org/officeDocument/2006/relationships/hyperlink" Target="https://doi.org/10.48550/arXiv.2106.05744" TargetMode="External"/><Relationship Id="rId5" Type="http://schemas.openxmlformats.org/officeDocument/2006/relationships/hyperlink" Target="https://doi.org/10.48550/arXiv.2112.10752" TargetMode="External"/><Relationship Id="rId6" Type="http://schemas.openxmlformats.org/officeDocument/2006/relationships/hyperlink" Target="https://doi.org/10.48550/arXiv.2103.00020" TargetMode="External"/><Relationship Id="rId7" Type="http://schemas.openxmlformats.org/officeDocument/2006/relationships/hyperlink" Target="https://doi.org/10.48550/arXiv.2205.11487" TargetMode="External"/><Relationship Id="rId8" Type="http://schemas.openxmlformats.org/officeDocument/2006/relationships/hyperlink" Target="https://doi.org/10.48550/arXiv.2208.01618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2" y="0"/>
            <a:ext cx="9151874" cy="6858000"/>
          </a:xfrm>
          <a:prstGeom prst="rect">
            <a:avLst/>
          </a:prstGeom>
          <a:solidFill>
            <a:srgbClr val="011B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>
            <p:ph type="ctrTitle"/>
          </p:nvPr>
        </p:nvSpPr>
        <p:spPr>
          <a:xfrm>
            <a:off x="0" y="1333575"/>
            <a:ext cx="91440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BBCBC"/>
              </a:buClr>
              <a:buSzPts val="4050"/>
              <a:buFont typeface="Helvetica Neue"/>
              <a:buNone/>
            </a:pPr>
            <a:r>
              <a:rPr lang="en-US" sz="3850">
                <a:solidFill>
                  <a:srgbClr val="BBBCBC"/>
                </a:solidFill>
              </a:rPr>
              <a:t>COSC-5455 Term Project Presentation</a:t>
            </a:r>
            <a:endParaRPr sz="2501"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846300" y="3985147"/>
            <a:ext cx="3558300" cy="21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Yueran Cao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Zhengheng Li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Xizhong Xu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Zinian Wang</a:t>
            </a:r>
            <a:endParaRPr sz="1800"/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8898" y="4690387"/>
            <a:ext cx="2016788" cy="142295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850238" y="2701825"/>
            <a:ext cx="7451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Fine-tuning Strategies Based on DreamBooth</a:t>
            </a:r>
            <a:endParaRPr sz="280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175525" y="312625"/>
            <a:ext cx="8126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DreamBooth?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0" y="985725"/>
            <a:ext cx="9144000" cy="4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Designed for Personalized Generation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Embeds specific subjects with only 3-5 images.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Builds on Pre-Trained Diffusion Models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Leverages existing semantic knowledge for flexibility and generalization.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Preserves Subject and Diversity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Maintains subject identity across contexts while avoiding overfitting.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Supports Research Goals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Enables experiments on parameter effects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169275" y="306375"/>
            <a:ext cx="81138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Directions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0" y="1028075"/>
            <a:ext cx="9144000" cy="4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Goals: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diverse portrait photos to train the model and analyze the impact of parameter variations on generated outputs.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Steps: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Training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■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Fine-tune DreamBooth using different sets of portrait photos.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 Variation Analysis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1416725" y="2319425"/>
            <a:ext cx="6020400" cy="1109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Methodology</a:t>
            </a:r>
            <a:endParaRPr sz="3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75225" y="645675"/>
            <a:ext cx="8726100" cy="17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337502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2017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DreamBooth is a fine-tuning method</a:t>
            </a:r>
            <a:endParaRPr sz="2017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7502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2017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can generate a myriad of images of the subject in different contexts</a:t>
            </a:r>
            <a:endParaRPr sz="2017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7502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2017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model takes as input a few images (typically 3-5 images suffice) of a subject</a:t>
            </a:r>
            <a:endParaRPr sz="2017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231950" y="105825"/>
            <a:ext cx="819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DreamBooth?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</a:pPr>
            <a:r>
              <a:t/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2422"/>
            <a:ext cx="9144000" cy="389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02925" y="927775"/>
            <a:ext cx="8805600" cy="5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methods: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Text-to-Image Diffusion Models and Personalization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Personalization of Text-to-Image Models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Class-specific Prior Preservation Loss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points: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Fine-tuning text-to-image diffusion models.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Binding rare identifiers to specific subjects.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Prior-preservation loss to address language drift.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376125" y="229600"/>
            <a:ext cx="80967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</a:pPr>
            <a:r>
              <a:t/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/>
        </p:nvSpPr>
        <p:spPr>
          <a:xfrm>
            <a:off x="194325" y="1246100"/>
            <a:ext cx="8293500" cy="4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Diffusion models are probabilistic generative models that are trained to learn a data distribution by the gradual denoising of a variable sampled from a Gaussian distribution.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Goal: 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Minimize the denoising error to improve fidelity.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and Output: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Input: Initial noise image and text prompt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432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Output: Generated image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240300" y="174750"/>
            <a:ext cx="86634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Methodology: 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Text-to-Image Diffusion Models and Personalization</a:t>
            </a: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</a:pPr>
            <a:r>
              <a:t/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025" y="5138575"/>
            <a:ext cx="5853950" cy="7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0" y="985200"/>
            <a:ext cx="4710600" cy="5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10000"/>
          </a:bodyPr>
          <a:lstStyle/>
          <a:p>
            <a:pPr indent="-315913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b="1" lang="en-US" sz="5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Idea: </a:t>
            </a:r>
            <a:endParaRPr b="1" sz="5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9563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Fine-tune the model with a few subject images and a text prompt containing a rare identifier.  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591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b="1" lang="en-US" sz="5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Author’s method:</a:t>
            </a:r>
            <a:r>
              <a:rPr lang="en-US" sz="5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9563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the model to retain some prior knowledge and then overfit to this small dataset.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9563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[V] dog represents a unique identifier for a specific dog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591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b="1" lang="en-US" sz="5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tech:</a:t>
            </a:r>
            <a:endParaRPr b="1" sz="5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9563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Leveraging Prior Knowledge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9563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■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"A dog" for A [V] dog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9563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Rare Token Selection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9563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■"/>
            </a:pP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5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conflicts with pre-existing semantics</a:t>
            </a:r>
            <a:endParaRPr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106575" y="7"/>
            <a:ext cx="8229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Methodology: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Personalization Text-to-Image Diffusion Models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</a:pPr>
            <a:r>
              <a:t/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1375"/>
            <a:ext cx="4572000" cy="37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/>
        </p:nvSpPr>
        <p:spPr>
          <a:xfrm>
            <a:off x="143025" y="1083125"/>
            <a:ext cx="8315100" cy="4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Outputs are overly similar to training images without Prior-Preservation Loss.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Goal: 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Overcome language drift and reduced output diversity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generated samples from the pre-trained model as supervision to retain class prior.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 a prior-preservation term in the loss function to balance subject fidelity and diversity.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255875" y="43105"/>
            <a:ext cx="8229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Methodology: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Class-specific Prior Preservation Loss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D50"/>
              </a:buClr>
              <a:buSzPts val="2701"/>
              <a:buFont typeface="Helvetica Neue"/>
              <a:buNone/>
            </a:pPr>
            <a:r>
              <a:t/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51" y="4500950"/>
            <a:ext cx="6917299" cy="11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1416725" y="2319425"/>
            <a:ext cx="6020400" cy="1109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Experiments</a:t>
            </a:r>
            <a:endParaRPr sz="3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Fine-tuning faces on Stable Diffusion v1.5 with DreamBooth.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Original work fine-tuned with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objects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while ours fine-tuned with faces: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Original: 4-6 images per subject, non-human.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Ours: requires more images per subject and more training steps to generated acceptable results.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46737" t="0"/>
          <a:stretch/>
        </p:blipFill>
        <p:spPr>
          <a:xfrm>
            <a:off x="3655700" y="3131182"/>
            <a:ext cx="5155198" cy="2710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/>
          <p:nvPr/>
        </p:nvSpPr>
        <p:spPr>
          <a:xfrm>
            <a:off x="7500325" y="3698250"/>
            <a:ext cx="447600" cy="519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4973100" y="3429000"/>
            <a:ext cx="447600" cy="519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33"/>
          <p:cNvCxnSpPr>
            <a:stCxn id="238" idx="2"/>
          </p:cNvCxnSpPr>
          <p:nvPr/>
        </p:nvCxnSpPr>
        <p:spPr>
          <a:xfrm flipH="1">
            <a:off x="2322900" y="3688500"/>
            <a:ext cx="2650200" cy="71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3"/>
          <p:cNvSpPr txBox="1"/>
          <p:nvPr/>
        </p:nvSpPr>
        <p:spPr>
          <a:xfrm>
            <a:off x="503100" y="4217250"/>
            <a:ext cx="2030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 LONGER!!!</a:t>
            </a:r>
            <a:endParaRPr sz="160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1" name="Google Shape;241;p33"/>
          <p:cNvCxnSpPr>
            <a:stCxn id="237" idx="3"/>
          </p:cNvCxnSpPr>
          <p:nvPr/>
        </p:nvCxnSpPr>
        <p:spPr>
          <a:xfrm flipH="1">
            <a:off x="2458975" y="4141244"/>
            <a:ext cx="5106900" cy="85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33"/>
          <p:cNvSpPr txBox="1"/>
          <p:nvPr/>
        </p:nvSpPr>
        <p:spPr>
          <a:xfrm>
            <a:off x="350700" y="4820725"/>
            <a:ext cx="2244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Corgi: that’s not me</a:t>
            </a:r>
            <a:endParaRPr sz="170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/>
        </p:nvSpPr>
        <p:spPr>
          <a:xfrm>
            <a:off x="316800" y="1255300"/>
            <a:ext cx="7401600" cy="3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746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Char char="●"/>
            </a:pPr>
            <a:r>
              <a:rPr b="1"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r>
              <a:rPr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Yueran Cao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Char char="●"/>
            </a:pPr>
            <a:r>
              <a:rPr b="1"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r>
              <a:rPr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Xizhong Xu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Char char="●"/>
            </a:pPr>
            <a:r>
              <a:rPr b="1"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r>
              <a:rPr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Zhengheng Li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Char char="●"/>
            </a:pPr>
            <a:r>
              <a:rPr b="1"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r>
              <a:rPr lang="en-US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Zinian Wang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16800" y="293826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 b="1" sz="32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 txBox="1"/>
          <p:nvPr/>
        </p:nvSpPr>
        <p:spPr>
          <a:xfrm>
            <a:off x="214100" y="927775"/>
            <a:ext cx="8596800" cy="44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1st attempt, naming: zl635 (GU ID)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Unprocessed training images, used Smartcrop to crop images to 512*512.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instances, 100 </a:t>
            </a: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steps</a:t>
            </a: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 instance, 1000 total steps, LR = 2e-6.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4609575"/>
            <a:ext cx="3367576" cy="13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00" y="2348225"/>
            <a:ext cx="2306450" cy="3075277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250" y="3162150"/>
            <a:ext cx="3628173" cy="144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4"/>
          <p:cNvCxnSpPr>
            <a:endCxn id="253" idx="1"/>
          </p:cNvCxnSpPr>
          <p:nvPr/>
        </p:nvCxnSpPr>
        <p:spPr>
          <a:xfrm flipH="1" rot="10800000">
            <a:off x="3010550" y="3885863"/>
            <a:ext cx="2288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4"/>
          <p:cNvSpPr txBox="1"/>
          <p:nvPr/>
        </p:nvSpPr>
        <p:spPr>
          <a:xfrm>
            <a:off x="3445200" y="3505200"/>
            <a:ext cx="1706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Smartcrop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5274875" y="4924525"/>
            <a:ext cx="3628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For some reason, </a:t>
            </a:r>
            <a:r>
              <a:rPr lang="en-US" sz="1600">
                <a:solidFill>
                  <a:schemeClr val="dk1"/>
                </a:solidFill>
              </a:rPr>
              <a:t>images were rotated after applying Smartcrop.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5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Horrible results!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225" y="1542075"/>
            <a:ext cx="2115124" cy="21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938" y="1542075"/>
            <a:ext cx="2115124" cy="21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200" y="1529100"/>
            <a:ext cx="2115100" cy="2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250" y="3768425"/>
            <a:ext cx="2115124" cy="21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4925" y="3768425"/>
            <a:ext cx="2115124" cy="21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6200" y="3768450"/>
            <a:ext cx="2115124" cy="211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>
            <a:off x="8337300" y="3841000"/>
            <a:ext cx="713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</a:rPr>
              <a:t>???</a:t>
            </a:r>
            <a:endParaRPr sz="240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attempt: zl635_002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Preprocessed data by adding white borders and manually set to 512*512, not rotated this time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Increased steps per instance to 150 (from 100).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784500"/>
            <a:ext cx="2596275" cy="2596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150" y="2301775"/>
            <a:ext cx="1762650" cy="17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950" y="2301775"/>
            <a:ext cx="1762650" cy="17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150" y="4085550"/>
            <a:ext cx="1762650" cy="17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2950" y="4085563"/>
            <a:ext cx="1762650" cy="176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36"/>
          <p:cNvCxnSpPr/>
          <p:nvPr/>
        </p:nvCxnSpPr>
        <p:spPr>
          <a:xfrm flipH="1" rot="10800000">
            <a:off x="2913075" y="4081138"/>
            <a:ext cx="1771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6"/>
          <p:cNvSpPr txBox="1"/>
          <p:nvPr/>
        </p:nvSpPr>
        <p:spPr>
          <a:xfrm>
            <a:off x="3132125" y="3704750"/>
            <a:ext cx="1310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Generate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zl635_003 and zl635_004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Removed images where face is turned too much. 10 instances to 6 instances.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225" y="2880749"/>
            <a:ext cx="3820875" cy="25249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50" y="3317863"/>
            <a:ext cx="4875923" cy="19555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37"/>
          <p:cNvSpPr txBox="1"/>
          <p:nvPr/>
        </p:nvSpPr>
        <p:spPr>
          <a:xfrm>
            <a:off x="1987975" y="5424125"/>
            <a:ext cx="11613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</a:rPr>
              <a:t>Before</a:t>
            </a:r>
            <a:endParaRPr sz="2401">
              <a:solidFill>
                <a:schemeClr val="dk1"/>
              </a:solidFill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6585075" y="5420950"/>
            <a:ext cx="1046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</a:rPr>
              <a:t>After</a:t>
            </a:r>
            <a:endParaRPr sz="240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50" y="1534450"/>
            <a:ext cx="1894550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150" y="1534450"/>
            <a:ext cx="1894550" cy="18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750" y="3464675"/>
            <a:ext cx="1894550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1150" y="3464675"/>
            <a:ext cx="1894550" cy="18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783000" y="1031263"/>
            <a:ext cx="3789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zl635_003: 150 steps per instance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5600" y="1534450"/>
            <a:ext cx="1894550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6350" y="1534450"/>
            <a:ext cx="1894550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5600" y="3464675"/>
            <a:ext cx="1894550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16350" y="3464675"/>
            <a:ext cx="1894550" cy="18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/>
        </p:nvSpPr>
        <p:spPr>
          <a:xfrm>
            <a:off x="5060775" y="998713"/>
            <a:ext cx="3588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zl635_004: 500 steps per instance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9"/>
          <p:cNvSpPr txBox="1"/>
          <p:nvPr/>
        </p:nvSpPr>
        <p:spPr>
          <a:xfrm>
            <a:off x="214100" y="965375"/>
            <a:ext cx="8596800" cy="4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zl635_005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Replaced some images to increase variance.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1000 steps per instance.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00" y="2689601"/>
            <a:ext cx="4107025" cy="2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650" y="2073025"/>
            <a:ext cx="1893325" cy="18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475" y="2073025"/>
            <a:ext cx="1893325" cy="18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0650" y="3966350"/>
            <a:ext cx="1893325" cy="18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5475" y="3966350"/>
            <a:ext cx="1893325" cy="18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/>
        </p:nvSpPr>
        <p:spPr>
          <a:xfrm>
            <a:off x="2877325" y="5531625"/>
            <a:ext cx="16740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">
                <a:solidFill>
                  <a:schemeClr val="dk1"/>
                </a:solidFill>
              </a:rPr>
              <a:t>Overfit?</a:t>
            </a:r>
            <a:endParaRPr sz="1901">
              <a:solidFill>
                <a:schemeClr val="dk1"/>
              </a:solidFill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3023325" y="4171900"/>
            <a:ext cx="1297800" cy="13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0"/>
          <p:cNvSpPr txBox="1"/>
          <p:nvPr/>
        </p:nvSpPr>
        <p:spPr>
          <a:xfrm>
            <a:off x="214100" y="934050"/>
            <a:ext cx="8596800" cy="44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zl635_006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 instances. More variance.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Cropped to only head and neck.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300 steps per instance.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75" y="3165725"/>
            <a:ext cx="8626027" cy="25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1"/>
          <p:cNvSpPr txBox="1"/>
          <p:nvPr/>
        </p:nvSpPr>
        <p:spPr>
          <a:xfrm>
            <a:off x="214100" y="897975"/>
            <a:ext cx="8596800" cy="4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Starting to generate some better results.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25" y="1326750"/>
            <a:ext cx="2260100" cy="22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250" y="1326750"/>
            <a:ext cx="2260100" cy="22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225" y="3635525"/>
            <a:ext cx="2260100" cy="22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635525"/>
            <a:ext cx="2260100" cy="22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zl635_007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Changed LR from 2e-6 to 2e-7.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900 steps per instance.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 were not desirable.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5" y="2695825"/>
            <a:ext cx="2248175" cy="2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050" y="2695825"/>
            <a:ext cx="2248175" cy="2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7224" y="2695825"/>
            <a:ext cx="2248175" cy="2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400" y="2695825"/>
            <a:ext cx="2248175" cy="22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3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zl635_008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 changed back to 2e-6.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 steps per instance. 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" y="2958625"/>
            <a:ext cx="2263025" cy="22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075" y="2958625"/>
            <a:ext cx="2263025" cy="22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325" y="2958625"/>
            <a:ext cx="2263025" cy="22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8988" y="2958625"/>
            <a:ext cx="2263025" cy="22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1416725" y="2319425"/>
            <a:ext cx="6020400" cy="1109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Overview</a:t>
            </a:r>
            <a:endParaRPr sz="3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44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4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zl635_009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700 steps per instance.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as good as zl635_008, maybe overfitting?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5" name="Google Shape;3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0825"/>
            <a:ext cx="2231924" cy="22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525" y="3120825"/>
            <a:ext cx="2231924" cy="22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050" y="3120825"/>
            <a:ext cx="2231924" cy="22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575" y="3120825"/>
            <a:ext cx="2231924" cy="223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Google Shape;395;p45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model: zl635_008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 instances with some variance.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 = 2e-6 and 500 steps per instance.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b="1"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</a:t>
            </a: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 (13) than </a:t>
            </a: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original work (4-6) and the right LR and steps. 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Google Shape;3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9050"/>
            <a:ext cx="2281149" cy="22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0075" y="2455250"/>
            <a:ext cx="2288750" cy="22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325" y="2451438"/>
            <a:ext cx="2288750" cy="22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3250" y="2451450"/>
            <a:ext cx="2288750" cy="2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46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6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the success of the 1st subject, we moved on to fine-tune a 2nd model to see if we can replicate the success, and to evaluate the effects of training data and </a:t>
            </a: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hyperparameters</a:t>
            </a: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type="title"/>
          </p:nvPr>
        </p:nvSpPr>
        <p:spPr>
          <a:xfrm>
            <a:off x="1416725" y="2319425"/>
            <a:ext cx="6020400" cy="1109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Evaluation</a:t>
            </a:r>
            <a:endParaRPr sz="3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48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8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Perceptual Similarity (LPIPS): measure the perceptual similarity between two images. (</a:t>
            </a: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smaller, the better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 (Frechet Inception Distance): evaluate the quality of generated images by comparing their feature distributions with those of real images.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smaller, the better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18 original images and 20 generated images each model for evaluation.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30" name="Google Shape;430;p49"/>
          <p:cNvGraphicFramePr/>
          <p:nvPr/>
        </p:nvGraphicFramePr>
        <p:xfrm>
          <a:off x="316788" y="138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{51DEE751-60D3-4DF8-B8B0-618255302D01}</a:tableStyleId>
              </a:tblPr>
              <a:tblGrid>
                <a:gridCol w="956725"/>
                <a:gridCol w="956725"/>
                <a:gridCol w="956725"/>
                <a:gridCol w="956725"/>
                <a:gridCol w="956725"/>
                <a:gridCol w="956725"/>
                <a:gridCol w="956725"/>
                <a:gridCol w="956725"/>
                <a:gridCol w="956725"/>
              </a:tblGrid>
              <a:tr h="49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CYR_001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CYR_mix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Steps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LPIPS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0000"/>
                          </a:highlight>
                        </a:rPr>
                        <a:t>0.6044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9900"/>
                          </a:highlight>
                        </a:rPr>
                        <a:t>0.6526</a:t>
                      </a:r>
                      <a:endParaRPr>
                        <a:highlight>
                          <a:srgbClr val="FF99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0.6590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181.207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183.073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0000"/>
                          </a:highlight>
                        </a:rPr>
                        <a:t>152.9508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9900"/>
                          </a:highlight>
                        </a:rPr>
                        <a:t>180.524</a:t>
                      </a:r>
                      <a:endParaRPr>
                        <a:highlight>
                          <a:srgbClr val="FF99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184.895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185.094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204.161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189.179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1" name="Google Shape;431;p49"/>
          <p:cNvSpPr txBox="1"/>
          <p:nvPr/>
        </p:nvSpPr>
        <p:spPr>
          <a:xfrm>
            <a:off x="316800" y="4220800"/>
            <a:ext cx="49014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0000"/>
                </a:highlight>
              </a:rPr>
              <a:t>Red</a:t>
            </a:r>
            <a:r>
              <a:rPr lang="en-US" sz="2401">
                <a:solidFill>
                  <a:schemeClr val="dk1"/>
                </a:solidFill>
              </a:rPr>
              <a:t>: Best Result</a:t>
            </a:r>
            <a:endParaRPr sz="240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9900"/>
                </a:highlight>
              </a:rPr>
              <a:t>Orange</a:t>
            </a:r>
            <a:r>
              <a:rPr lang="en-US" sz="2401">
                <a:solidFill>
                  <a:schemeClr val="dk1"/>
                </a:solidFill>
              </a:rPr>
              <a:t>: Second Best Result</a:t>
            </a:r>
            <a:endParaRPr sz="240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FF00"/>
                </a:highlight>
              </a:rPr>
              <a:t>Yellow</a:t>
            </a:r>
            <a:r>
              <a:rPr lang="en-US" sz="2401">
                <a:solidFill>
                  <a:schemeClr val="dk1"/>
                </a:solidFill>
              </a:rPr>
              <a:t>: Thirst Best Result</a:t>
            </a:r>
            <a:endParaRPr sz="240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50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0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	100 steps per instance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0.6780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181.2075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138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51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1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CYR_002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	150 steps per instance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0.6830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183.0726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1" name="Google Shape;4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8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52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2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CYR_003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2e-5		100 steps per instance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0.6044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152.9508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Google Shape;4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862" y="1968375"/>
            <a:ext cx="2050275" cy="20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7113" y="1968375"/>
            <a:ext cx="2050275" cy="20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3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CYR_004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5e-6		100 steps per instance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0.6526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180.5239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3" name="Google Shape;4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8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260400" y="2060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Overview: Text-to-Image Generation Models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213125" y="985750"/>
            <a:ext cx="8544300" cy="4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 Development</a:t>
            </a: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Significant progress in deep learning has enabled the generation of high-quality, semantically rich images from textual descriptions.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Applications</a:t>
            </a: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Advertising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 Contents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 Reality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54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4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CYR_005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	75 steps per instance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0.6891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184.8948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4" name="Google Shape;4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8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5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CYR_006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	250 steps per instance		9 instance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0.6662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185.0944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5" name="Google Shape;4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4" y="2022913"/>
            <a:ext cx="1995725" cy="199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6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6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CYR_007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	500 steps per instance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0.6590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204.1613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6" name="Google Shape;5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7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57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7"/>
          <p:cNvSpPr txBox="1"/>
          <p:nvPr/>
        </p:nvSpPr>
        <p:spPr>
          <a:xfrm>
            <a:off x="214100" y="1076850"/>
            <a:ext cx="85968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CYR_mix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Rate: 2e-6		100 steps per instance 		10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instance each face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0.6601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189.1789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7" name="Google Shape;5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2022921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7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850" y="2022925"/>
            <a:ext cx="1995725" cy="19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800" y="4096475"/>
            <a:ext cx="808300" cy="7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7"/>
          <p:cNvSpPr txBox="1"/>
          <p:nvPr/>
        </p:nvSpPr>
        <p:spPr>
          <a:xfrm>
            <a:off x="1198725" y="4276525"/>
            <a:ext cx="3803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1">
                <a:solidFill>
                  <a:schemeClr val="dk1"/>
                </a:solidFill>
              </a:rPr>
              <a:t>Trained with two different face datasets</a:t>
            </a:r>
            <a:endParaRPr sz="160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58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9" name="Google Shape;529;p58"/>
          <p:cNvGraphicFramePr/>
          <p:nvPr/>
        </p:nvGraphicFramePr>
        <p:xfrm>
          <a:off x="316788" y="138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{51DEE751-60D3-4DF8-B8B0-618255302D01}</a:tableStyleId>
              </a:tblPr>
              <a:tblGrid>
                <a:gridCol w="956725"/>
                <a:gridCol w="956725"/>
                <a:gridCol w="956725"/>
                <a:gridCol w="956725"/>
                <a:gridCol w="956725"/>
                <a:gridCol w="956725"/>
                <a:gridCol w="956725"/>
                <a:gridCol w="956725"/>
                <a:gridCol w="956725"/>
              </a:tblGrid>
              <a:tr h="49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CYR_001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CYR_007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CYR_mix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2e-6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Steps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LPIPS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0000"/>
                          </a:highlight>
                        </a:rPr>
                        <a:t>0.6044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9900"/>
                          </a:highlight>
                        </a:rPr>
                        <a:t>0.6526</a:t>
                      </a:r>
                      <a:endParaRPr>
                        <a:highlight>
                          <a:srgbClr val="FF99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0.6590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181.207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183.073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0000"/>
                          </a:highlight>
                        </a:rPr>
                        <a:t>152.9508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9900"/>
                          </a:highlight>
                        </a:rPr>
                        <a:t>180.524</a:t>
                      </a:r>
                      <a:endParaRPr>
                        <a:highlight>
                          <a:srgbClr val="FF99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184.895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185.094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204.161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189.179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0" name="Google Shape;530;p58"/>
          <p:cNvSpPr txBox="1"/>
          <p:nvPr/>
        </p:nvSpPr>
        <p:spPr>
          <a:xfrm>
            <a:off x="316800" y="4220800"/>
            <a:ext cx="49014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0000"/>
                </a:highlight>
              </a:rPr>
              <a:t>Red</a:t>
            </a:r>
            <a:r>
              <a:rPr lang="en-US" sz="2401">
                <a:solidFill>
                  <a:schemeClr val="dk1"/>
                </a:solidFill>
              </a:rPr>
              <a:t>: Best Result</a:t>
            </a:r>
            <a:endParaRPr sz="240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9900"/>
                </a:highlight>
              </a:rPr>
              <a:t>Orange</a:t>
            </a:r>
            <a:r>
              <a:rPr lang="en-US" sz="2401">
                <a:solidFill>
                  <a:schemeClr val="dk1"/>
                </a:solidFill>
              </a:rPr>
              <a:t>: Second Best Result</a:t>
            </a:r>
            <a:endParaRPr sz="240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1">
                <a:solidFill>
                  <a:schemeClr val="dk1"/>
                </a:solidFill>
                <a:highlight>
                  <a:srgbClr val="FFFF00"/>
                </a:highlight>
              </a:rPr>
              <a:t>Yellow</a:t>
            </a:r>
            <a:r>
              <a:rPr lang="en-US" sz="2401">
                <a:solidFill>
                  <a:schemeClr val="dk1"/>
                </a:solidFill>
              </a:rPr>
              <a:t>: Thirst Best Result</a:t>
            </a:r>
            <a:endParaRPr sz="240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/>
          <p:nvPr/>
        </p:nvSpPr>
        <p:spPr>
          <a:xfrm>
            <a:off x="316800" y="306364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>
            <a:off x="4551336" y="2125321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5" y="2306363"/>
            <a:ext cx="2256175" cy="225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150" y="2306375"/>
            <a:ext cx="2256175" cy="22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325" y="2306375"/>
            <a:ext cx="2256175" cy="22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7500" y="2306375"/>
            <a:ext cx="2256175" cy="2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9"/>
          <p:cNvSpPr txBox="1"/>
          <p:nvPr/>
        </p:nvSpPr>
        <p:spPr>
          <a:xfrm>
            <a:off x="6807500" y="456255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CYR_007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LPIPS: 0.6590</a:t>
            </a:r>
            <a:endParaRPr sz="1600">
              <a:solidFill>
                <a:schemeClr val="dk1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FID: 204.1613</a:t>
            </a:r>
            <a:endParaRPr/>
          </a:p>
        </p:txBody>
      </p:sp>
      <p:sp>
        <p:nvSpPr>
          <p:cNvPr id="543" name="Google Shape;543;p59"/>
          <p:cNvSpPr txBox="1"/>
          <p:nvPr/>
        </p:nvSpPr>
        <p:spPr>
          <a:xfrm>
            <a:off x="38975" y="456255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CYR_003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LPIPS: 0.6044</a:t>
            </a:r>
            <a:endParaRPr sz="1600">
              <a:solidFill>
                <a:schemeClr val="dk1"/>
              </a:solidFill>
              <a:highlight>
                <a:srgbClr val="FF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FID: 152.9508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544" name="Google Shape;544;p59"/>
          <p:cNvSpPr txBox="1"/>
          <p:nvPr/>
        </p:nvSpPr>
        <p:spPr>
          <a:xfrm>
            <a:off x="2295150" y="456255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CYR_004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99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LPIPS: 0.6526</a:t>
            </a:r>
            <a:endParaRPr sz="1600">
              <a:solidFill>
                <a:schemeClr val="dk1"/>
              </a:solidFill>
              <a:highlight>
                <a:srgbClr val="FF99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99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FID: 180.5239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545" name="Google Shape;545;p59"/>
          <p:cNvSpPr txBox="1"/>
          <p:nvPr/>
        </p:nvSpPr>
        <p:spPr>
          <a:xfrm>
            <a:off x="4551325" y="456255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CYR_001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LPIPS: 0.6780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FID: 181.2075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546" name="Google Shape;54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150" y="0"/>
            <a:ext cx="2256175" cy="22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1325" y="0"/>
            <a:ext cx="2256175" cy="22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/>
          <p:nvPr/>
        </p:nvSpPr>
        <p:spPr>
          <a:xfrm>
            <a:off x="0" y="100289"/>
            <a:ext cx="822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 b="1" sz="2701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p60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0"/>
          <p:cNvSpPr txBox="1"/>
          <p:nvPr/>
        </p:nvSpPr>
        <p:spPr>
          <a:xfrm>
            <a:off x="0" y="591600"/>
            <a:ext cx="9144000" cy="52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[1]. T. Karras, S. Laine, and T. Aila, "A Style-Based Generator Architecture for Generative Adversarial Networks," </a:t>
            </a:r>
            <a:r>
              <a:rPr i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arXiv:1812.04948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Dec. 2018.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https://doi.org/10.48550/arXiv.1812.04948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[2]. J. Ho, A. Jain, and P. Abbeel, "Denoising Diffusion Probabilistic Models," </a:t>
            </a:r>
            <a:r>
              <a:rPr i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arXiv:2006.11239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Jun. 2020.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https://doi.org/10.48550/arXiv.2006.11239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[3]. R. Rombach, A. Blattmann, D. Lorenz, P. Esser, and B. Ommer, "High-Resolution Image Synthesis with Latent Diffusion Models," </a:t>
            </a:r>
            <a:r>
              <a:rPr i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arXiv:2112.10752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Dec. 2021.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https://doi.org/10.48550/arXiv.2112.10752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[4]. A. Radford </a:t>
            </a:r>
            <a:r>
              <a:rPr i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 al.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"Learning Transferable Visual Models From Natural Language Supervision," </a:t>
            </a:r>
            <a:r>
              <a:rPr i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arXiv:2103.00020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Mar. 2021.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https://doi.org/10.48550/arXiv.2103.00020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[5]. C. Saharia </a:t>
            </a:r>
            <a:r>
              <a:rPr i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 al.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"Photorealistic Text-to-Image Diffusion Models with Deep Language Understanding," </a:t>
            </a:r>
            <a:r>
              <a:rPr i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arXiv:2205.11487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May 2022.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https://doi.org/10.48550/arXiv.2205.11487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[6]. R. Gal, A. Alaluf, Y. Atzmon, O. Patashnik, A. Bermano, G. Chechik, and D. Cohen-Or, "An Image is Worth One Word: Personalizing Text-to-Image Generation using Textual Inversion," </a:t>
            </a:r>
            <a:r>
              <a:rPr i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arXiv:2208.01618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Aug. 2022.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https://doi.org/10.48550/arXiv.2208.01618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[7]. R. Roich, A. Mokady, A. Bermano, D. Cohen-Or, and D. Lischinski, "Pivotal Tuning for Latent-based Editing of Real Images," </a:t>
            </a:r>
            <a:r>
              <a:rPr i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arXiv:2106.05744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Jun. 2021.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https://doi.org/10.48550/arXiv.2106.05744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[8]. N. Ruiz, Y. Li, V. Jampani, D. P. W. Ellis, and A. Veit, "DreamBooth: Fine Tuning Text-to-Image Diffusion Models for Subject-Driven Generation," </a:t>
            </a:r>
            <a:r>
              <a:rPr i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arXiv preprint arXiv:2208.12242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Aug. 2022. [Online]. Available: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https://doi.org/10.48550/arXiv.2208.12242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01022 Campus_0028.jpeg" id="561" name="Google Shape;561;p61"/>
          <p:cNvPicPr preferRelativeResize="0"/>
          <p:nvPr/>
        </p:nvPicPr>
        <p:blipFill rotWithShape="1">
          <a:blip r:embed="rId3">
            <a:alphaModFix/>
          </a:blip>
          <a:srcRect b="0" l="5214" r="19761" t="0"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/>
          <p:nvPr/>
        </p:nvSpPr>
        <p:spPr>
          <a:xfrm>
            <a:off x="2" y="2339556"/>
            <a:ext cx="9144000" cy="2178900"/>
          </a:xfrm>
          <a:prstGeom prst="rect">
            <a:avLst/>
          </a:prstGeom>
          <a:solidFill>
            <a:srgbClr val="011B39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1"/>
          <p:cNvSpPr txBox="1"/>
          <p:nvPr>
            <p:ph type="title"/>
          </p:nvPr>
        </p:nvSpPr>
        <p:spPr>
          <a:xfrm>
            <a:off x="3027800" y="3033150"/>
            <a:ext cx="30234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BBCBC"/>
              </a:buClr>
              <a:buSzPts val="3001"/>
              <a:buFont typeface="Helvetica Neue"/>
              <a:buNone/>
            </a:pPr>
            <a:r>
              <a:rPr lang="en-US" sz="4201">
                <a:solidFill>
                  <a:srgbClr val="BBBCBC"/>
                </a:solidFill>
              </a:rPr>
              <a:t>Thank You!</a:t>
            </a:r>
            <a:endParaRPr sz="3000">
              <a:solidFill>
                <a:srgbClr val="BBBCB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153825" y="60458"/>
            <a:ext cx="82296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Advances in Core Technologies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Generative Adversarial Networks (GANs)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-50" y="1517025"/>
            <a:ext cx="5050500" cy="4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Representative Model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StyleGAN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[1]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Strengths: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High-resolution image generation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Limitations: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Struggles with semantic understanding, diversity, and consistency in complex scenarios.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950" y="1038725"/>
            <a:ext cx="4223050" cy="491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153825" y="60458"/>
            <a:ext cx="82296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Advances in Core Technologies: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Diffusion Models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-50" y="1115850"/>
            <a:ext cx="9144000" cy="4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Representative Model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DDPM [2] and Stable Diffusion [3]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Features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Stepwise denoising process generates high-quality images.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Seamlessly integrates semantic information for diverse, realistic outputs.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6288" l="0" r="773" t="0"/>
          <a:stretch/>
        </p:blipFill>
        <p:spPr>
          <a:xfrm>
            <a:off x="0" y="3059125"/>
            <a:ext cx="4801851" cy="29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450" y="3103025"/>
            <a:ext cx="4383550" cy="2858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0" y="0"/>
            <a:ext cx="80352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Advances in Core Technologies: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Multimodal Models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0" y="990475"/>
            <a:ext cx="53283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CLIP [4]: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Bridges text and image spaces for multimodal tasks.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Imagen [5]: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Combines language models with diffusion models for semantically rich image generation.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000" y="532150"/>
            <a:ext cx="3775000" cy="26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413" y="3222700"/>
            <a:ext cx="7279176" cy="27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>
            <a:off x="162975" y="0"/>
            <a:ext cx="80667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Limitations of Existing Methods: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Subject Consistency Issues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0" y="1076850"/>
            <a:ext cx="9118800" cy="4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 lack the ability to retain memory of specific subjects.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Fails to generate images identical to the reference subject, even with detailed text prompts.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Textual Inversion [6]: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Attempts at personalization,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struggles with preserving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subject fidelity.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275" y="1955850"/>
            <a:ext cx="5513726" cy="399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>
            <a:off x="147550" y="74432"/>
            <a:ext cx="82296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Limitations of Existing Methods: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002D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Requirements and Generalization</a:t>
            </a:r>
            <a:endParaRPr b="1" sz="2700">
              <a:solidFill>
                <a:srgbClr val="002D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4551336" y="1076846"/>
            <a:ext cx="43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0" y="1109575"/>
            <a:ext cx="9144000" cy="4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Pivotal Tuning [7]: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Performs well for face personalization but requires large datasets and is limited to specific domains (e.g., faces).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GANs and diffusion models often overfit or experience mode collapse in few-shot (limited data) settings.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2259" l="2604" r="1278" t="9471"/>
          <a:stretch/>
        </p:blipFill>
        <p:spPr>
          <a:xfrm>
            <a:off x="1181250" y="2927500"/>
            <a:ext cx="6781500" cy="30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eorgetown University OA">
      <a:dk1>
        <a:srgbClr val="000000"/>
      </a:dk1>
      <a:lt1>
        <a:srgbClr val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